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87" r:id="rId3"/>
    <p:sldMasterId id="2147483702" r:id="rId4"/>
  </p:sldMasterIdLst>
  <p:notesMasterIdLst>
    <p:notesMasterId r:id="rId57"/>
  </p:notesMasterIdLst>
  <p:sldIdLst>
    <p:sldId id="294" r:id="rId5"/>
    <p:sldId id="338" r:id="rId6"/>
    <p:sldId id="322" r:id="rId7"/>
    <p:sldId id="285" r:id="rId8"/>
    <p:sldId id="321" r:id="rId9"/>
    <p:sldId id="270" r:id="rId10"/>
    <p:sldId id="318" r:id="rId11"/>
    <p:sldId id="293" r:id="rId12"/>
    <p:sldId id="266" r:id="rId13"/>
    <p:sldId id="265" r:id="rId14"/>
    <p:sldId id="274" r:id="rId15"/>
    <p:sldId id="275" r:id="rId16"/>
    <p:sldId id="296" r:id="rId17"/>
    <p:sldId id="297" r:id="rId18"/>
    <p:sldId id="299" r:id="rId19"/>
    <p:sldId id="300" r:id="rId20"/>
    <p:sldId id="277" r:id="rId21"/>
    <p:sldId id="301" r:id="rId22"/>
    <p:sldId id="271" r:id="rId23"/>
    <p:sldId id="278" r:id="rId24"/>
    <p:sldId id="286" r:id="rId25"/>
    <p:sldId id="339" r:id="rId26"/>
    <p:sldId id="336" r:id="rId27"/>
    <p:sldId id="287" r:id="rId28"/>
    <p:sldId id="310" r:id="rId29"/>
    <p:sldId id="311" r:id="rId30"/>
    <p:sldId id="309" r:id="rId31"/>
    <p:sldId id="302" r:id="rId32"/>
    <p:sldId id="313" r:id="rId33"/>
    <p:sldId id="304" r:id="rId34"/>
    <p:sldId id="305" r:id="rId35"/>
    <p:sldId id="307" r:id="rId36"/>
    <p:sldId id="306" r:id="rId37"/>
    <p:sldId id="333" r:id="rId38"/>
    <p:sldId id="288" r:id="rId39"/>
    <p:sldId id="303" r:id="rId40"/>
    <p:sldId id="320" r:id="rId41"/>
    <p:sldId id="317" r:id="rId42"/>
    <p:sldId id="308" r:id="rId43"/>
    <p:sldId id="319" r:id="rId44"/>
    <p:sldId id="334" r:id="rId45"/>
    <p:sldId id="280" r:id="rId46"/>
    <p:sldId id="314" r:id="rId47"/>
    <p:sldId id="315" r:id="rId48"/>
    <p:sldId id="316" r:id="rId49"/>
    <p:sldId id="284" r:id="rId50"/>
    <p:sldId id="291" r:id="rId51"/>
    <p:sldId id="337" r:id="rId52"/>
    <p:sldId id="295" r:id="rId53"/>
    <p:sldId id="323" r:id="rId54"/>
    <p:sldId id="330" r:id="rId55"/>
    <p:sldId id="33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947"/>
  </p:normalViewPr>
  <p:slideViewPr>
    <p:cSldViewPr snapToGrid="0">
      <p:cViewPr varScale="1">
        <p:scale>
          <a:sx n="95" d="100"/>
          <a:sy n="95" d="100"/>
        </p:scale>
        <p:origin x="1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3D031-100D-8F4C-B3D6-5B9006EC6999}" type="datetimeFigureOut">
              <a:rPr lang="en-US" smtClean="0"/>
              <a:t>8/18/21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150F6-81C9-F14C-87A9-BD7368900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55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8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6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 record processed can result in 0, 1 or more new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4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4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data store can also be used by other 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02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whiteboard session to show what you could do with a session window on the current dataset.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=&gt; merge results into single data point for entire highway section (all lanes and all vehicles)</a:t>
            </a:r>
            <a:br>
              <a:rPr lang="en-US" dirty="0"/>
            </a:br>
            <a:r>
              <a:rPr lang="en-US" dirty="0"/>
              <a:t>=&gt; if average speed &lt; 50 km =&gt; traffic jam</a:t>
            </a:r>
            <a:br>
              <a:rPr lang="en-US" dirty="0"/>
            </a:br>
            <a:r>
              <a:rPr lang="en-US" dirty="0"/>
              <a:t>=&gt; send this out to another topic</a:t>
            </a:r>
            <a:br>
              <a:rPr lang="en-US" dirty="0"/>
            </a:br>
            <a:r>
              <a:rPr lang="en-US" dirty="0"/>
              <a:t>=&gt; apply session window with a gap of 5 minutes</a:t>
            </a:r>
            <a:br>
              <a:rPr lang="en-US" dirty="0"/>
            </a:br>
            <a:r>
              <a:rPr lang="en-US" dirty="0"/>
              <a:t>=&gt; aggregate results: vehicle count</a:t>
            </a:r>
            <a:br>
              <a:rPr lang="en-US" dirty="0"/>
            </a:br>
            <a:r>
              <a:rPr lang="en-US" dirty="0"/>
              <a:t>=&gt; resulting output should give you the amount of vehicles involved within a traffic jam </a:t>
            </a:r>
          </a:p>
          <a:p>
            <a:r>
              <a:rPr lang="en-US" dirty="0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6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old days:</a:t>
            </a:r>
          </a:p>
          <a:p>
            <a:r>
              <a:rPr lang="en-US" dirty="0"/>
              <a:t>Query in order to retrieve data you need</a:t>
            </a:r>
          </a:p>
          <a:p>
            <a:r>
              <a:rPr lang="en-US" dirty="0"/>
              <a:t>The glorious time of the batch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Interactive whiteboard session to show what you could do with a session window on the current dataset.</a:t>
            </a:r>
            <a:br>
              <a:rPr lang="en-US"/>
            </a:br>
            <a:br>
              <a:rPr lang="en-US"/>
            </a:br>
            <a:r>
              <a:rPr lang="en-US"/>
              <a:t>=&gt; merge results into single data point for entire highway section (all lanes and all vehicles)</a:t>
            </a:r>
            <a:br>
              <a:rPr lang="en-US"/>
            </a:br>
            <a:r>
              <a:rPr lang="en-US"/>
              <a:t>=&gt; if average speed &lt; 50 km =&gt; traffic jam</a:t>
            </a:r>
            <a:br>
              <a:rPr lang="en-US"/>
            </a:br>
            <a:r>
              <a:rPr lang="en-US"/>
              <a:t>=&gt; send this out to another topic</a:t>
            </a:r>
            <a:br>
              <a:rPr lang="en-US"/>
            </a:br>
            <a:r>
              <a:rPr lang="en-US"/>
              <a:t>=&gt; apply session window with a gap of 5 minutes</a:t>
            </a:r>
            <a:br>
              <a:rPr lang="en-US"/>
            </a:br>
            <a:r>
              <a:rPr lang="en-US"/>
              <a:t>=&gt; aggregate results: vehicle count</a:t>
            </a:r>
            <a:br>
              <a:rPr lang="en-US"/>
            </a:br>
            <a:r>
              <a:rPr lang="en-US"/>
              <a:t>=&gt; resulting output should give you the amount of vehicles involved within a traffic jam </a:t>
            </a:r>
          </a:p>
          <a:p>
            <a:r>
              <a:rPr lang="en-US"/>
              <a:t>=&gt; Because you also know the length of every given session you should also be able to know how long it lasted.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6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Reacts on Events</a:t>
            </a:r>
          </a:p>
          <a:p>
            <a:r>
              <a:rPr lang="en-US"/>
              <a:t>Events should be as complete as possible</a:t>
            </a:r>
          </a:p>
          <a:p>
            <a:endParaRPr lang="en-US"/>
          </a:p>
          <a:p>
            <a:r>
              <a:rPr lang="en-US"/>
              <a:t>Continuous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9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it owns: this is data tied owned by the publisher in the event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it needs: this is data which can originate from other services but which is necessary to handle the event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Referenced Data: data which might be relevant for the event. For example when booking a holiday, the reference temperatures of the location to where you want to travel to.</a:t>
            </a:r>
            <a:b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contract update: owns: new price / needs: contract data, old price, discounts, …. / references: customer data to contact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Shorter feedback loop: fraud detection, much nicer feedback to the customers,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9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Much shorter feedback for your business users</a:t>
            </a:r>
          </a:p>
          <a:p>
            <a:endParaRPr lang="en-US"/>
          </a:p>
          <a:p>
            <a:r>
              <a:rPr lang="en-US"/>
              <a:t>Because you are processing smaller sets of data at the same time resources can be used more efficiently</a:t>
            </a:r>
          </a:p>
          <a:p>
            <a:endParaRPr lang="en-US"/>
          </a:p>
          <a:p>
            <a:r>
              <a:rPr lang="en-US"/>
              <a:t>Stream processing tends to feel more natural, as most data also enters your system as a stream</a:t>
            </a:r>
          </a:p>
          <a:p>
            <a:endParaRPr lang="en-US"/>
          </a:p>
          <a:p>
            <a:r>
              <a:rPr lang="en-US"/>
              <a:t>There is no longer a need for large and expensive databases, each stream processing application maintains its own data and state</a:t>
            </a:r>
            <a:br>
              <a:rPr lang="en-US"/>
            </a:br>
            <a:r>
              <a:rPr lang="en-US"/>
              <a:t>And each application also tends to decide itself what it will consume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traffic data for that lane and vehicle type … so we say that the vehicle speed is 252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8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150F6-81C9-F14C-87A9-BD7368900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2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77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/>
            </a:lvl1pPr>
            <a:lvl2pPr>
              <a:defRPr sz="2800" b="0" i="0">
                <a:latin typeface="Calibri Regular"/>
              </a:defRPr>
            </a:lvl2pPr>
            <a:lvl3pPr>
              <a:defRPr sz="2800" b="0" i="0">
                <a:latin typeface="Calibri Regular"/>
              </a:defRPr>
            </a:lvl3pPr>
            <a:lvl4pPr>
              <a:defRPr sz="2800" b="0" i="0">
                <a:latin typeface="Calibri Regular"/>
              </a:defRPr>
            </a:lvl4pPr>
            <a:lvl5pPr>
              <a:defRPr sz="2800" b="0" i="0">
                <a:latin typeface="Calibri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8A77-5145-E74D-8587-73CC91E87E3A}" type="datetime1">
              <a:rPr lang="en-US" smtClean="0"/>
              <a:t>8/18/21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. Cover dia" preserve="1">
  <p:cSld name="C1. Cover 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69261" y="4210187"/>
            <a:ext cx="61004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83881" y="1534964"/>
            <a:ext cx="6100400" cy="2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99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 en object" type="obj" preserve="1">
  <p:cSld name="3_Titel en 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55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ee objecten" preserve="1">
  <p:cSld name="4_Twee objecte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53848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197600" y="1200151"/>
            <a:ext cx="53848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67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Heading + tekst " preserve="1">
  <p:cSld name="6_Heading + tekst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09599" y="1116521"/>
            <a:ext cx="10887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05368" y="2174875"/>
            <a:ext cx="10891200" cy="3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673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emplate team" preserve="1">
  <p:cSld name="9_Template tea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4252879" y="992344"/>
            <a:ext cx="0" cy="50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3" name="Shape 73"/>
          <p:cNvCxnSpPr/>
          <p:nvPr/>
        </p:nvCxnSpPr>
        <p:spPr>
          <a:xfrm>
            <a:off x="8023825" y="992344"/>
            <a:ext cx="0" cy="50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5538345" y="1072907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405511" y="2711665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4415195" y="3025673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4415195" y="3694757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Shape 79"/>
          <p:cNvSpPr>
            <a:spLocks noGrp="1"/>
          </p:cNvSpPr>
          <p:nvPr>
            <p:ph type="pic" idx="5"/>
          </p:nvPr>
        </p:nvSpPr>
        <p:spPr>
          <a:xfrm>
            <a:off x="9318976" y="1071660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6"/>
          </p:nvPr>
        </p:nvSpPr>
        <p:spPr>
          <a:xfrm>
            <a:off x="8186141" y="2710419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7"/>
          </p:nvPr>
        </p:nvSpPr>
        <p:spPr>
          <a:xfrm>
            <a:off x="8195825" y="3024427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8"/>
          </p:nvPr>
        </p:nvSpPr>
        <p:spPr>
          <a:xfrm>
            <a:off x="8195825" y="3693511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idx="9"/>
          </p:nvPr>
        </p:nvSpPr>
        <p:spPr>
          <a:xfrm>
            <a:off x="1748031" y="1072907"/>
            <a:ext cx="1190400" cy="1545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3"/>
          </p:nvPr>
        </p:nvSpPr>
        <p:spPr>
          <a:xfrm>
            <a:off x="615196" y="2711665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4"/>
          </p:nvPr>
        </p:nvSpPr>
        <p:spPr>
          <a:xfrm>
            <a:off x="624880" y="3025673"/>
            <a:ext cx="345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5"/>
          </p:nvPr>
        </p:nvSpPr>
        <p:spPr>
          <a:xfrm>
            <a:off x="624880" y="3694757"/>
            <a:ext cx="34464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10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ndeling 4 horizontaal" preserve="1">
  <p:cSld name="10_Indeling 4 horizontaal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>
            <a:off x="577851" y="3456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9" name="Shape 89"/>
          <p:cNvCxnSpPr/>
          <p:nvPr/>
        </p:nvCxnSpPr>
        <p:spPr>
          <a:xfrm>
            <a:off x="577851" y="2112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90" name="Shape 90"/>
          <p:cNvCxnSpPr/>
          <p:nvPr/>
        </p:nvCxnSpPr>
        <p:spPr>
          <a:xfrm>
            <a:off x="577851" y="4800000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805831" y="5088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2285536" y="5087241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932464" y="5089959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idx="4"/>
          </p:nvPr>
        </p:nvSpPr>
        <p:spPr>
          <a:xfrm>
            <a:off x="805832" y="3744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5"/>
          </p:nvPr>
        </p:nvSpPr>
        <p:spPr>
          <a:xfrm>
            <a:off x="2285537" y="3743243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6"/>
          </p:nvPr>
        </p:nvSpPr>
        <p:spPr>
          <a:xfrm>
            <a:off x="4932464" y="3744221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8" name="Shape 98"/>
          <p:cNvSpPr>
            <a:spLocks noGrp="1"/>
          </p:cNvSpPr>
          <p:nvPr>
            <p:ph type="pic" idx="7"/>
          </p:nvPr>
        </p:nvSpPr>
        <p:spPr>
          <a:xfrm>
            <a:off x="805831" y="240000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8"/>
          </p:nvPr>
        </p:nvSpPr>
        <p:spPr>
          <a:xfrm>
            <a:off x="2285537" y="2400000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9"/>
          </p:nvPr>
        </p:nvSpPr>
        <p:spPr>
          <a:xfrm>
            <a:off x="4932464" y="2400000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805832" y="1057483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4"/>
          </p:nvPr>
        </p:nvSpPr>
        <p:spPr>
          <a:xfrm>
            <a:off x="2285537" y="1055244"/>
            <a:ext cx="256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5"/>
          </p:nvPr>
        </p:nvSpPr>
        <p:spPr>
          <a:xfrm>
            <a:off x="4932461" y="1056223"/>
            <a:ext cx="7000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27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Indeling 3 horizontaal" preserve="1">
  <p:cSld name="11_Indeling 3 horizontaal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05"/>
          <p:cNvCxnSpPr/>
          <p:nvPr/>
        </p:nvCxnSpPr>
        <p:spPr>
          <a:xfrm>
            <a:off x="577851" y="4378001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06" name="Shape 106"/>
          <p:cNvCxnSpPr/>
          <p:nvPr/>
        </p:nvCxnSpPr>
        <p:spPr>
          <a:xfrm>
            <a:off x="577851" y="2554389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726531" y="1064625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206237" y="1064624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4853164" y="1066584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pic" idx="4"/>
          </p:nvPr>
        </p:nvSpPr>
        <p:spPr>
          <a:xfrm>
            <a:off x="726531" y="2888236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2206237" y="2888235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4853164" y="2890195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7"/>
          </p:nvPr>
        </p:nvSpPr>
        <p:spPr>
          <a:xfrm>
            <a:off x="726531" y="4711847"/>
            <a:ext cx="110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8"/>
          </p:nvPr>
        </p:nvSpPr>
        <p:spPr>
          <a:xfrm>
            <a:off x="2206237" y="4711845"/>
            <a:ext cx="2564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9"/>
          </p:nvPr>
        </p:nvSpPr>
        <p:spPr>
          <a:xfrm>
            <a:off x="4853164" y="4713805"/>
            <a:ext cx="7000800" cy="1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9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mplate kruis voor finance" preserve="1">
  <p:cSld name="12. Template kruis voor financ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9" name="Shape 119"/>
          <p:cNvCxnSpPr/>
          <p:nvPr/>
        </p:nvCxnSpPr>
        <p:spPr>
          <a:xfrm>
            <a:off x="576000" y="3432801"/>
            <a:ext cx="1132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0000" y="767556"/>
            <a:ext cx="2084400" cy="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720000" y="3456000"/>
            <a:ext cx="26764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6240000" y="768000"/>
            <a:ext cx="0" cy="5198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384000" y="768000"/>
            <a:ext cx="2084400" cy="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4"/>
          </p:nvPr>
        </p:nvSpPr>
        <p:spPr>
          <a:xfrm>
            <a:off x="6432000" y="3456000"/>
            <a:ext cx="26764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4699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emplate propositie Diap" preserve="1">
  <p:cSld name="14_Template propositie Diap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 descr="WHO_Business template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33" y="33867"/>
            <a:ext cx="12192000" cy="60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38821" y="3543709"/>
            <a:ext cx="82928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36721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3"/>
          </p:nvPr>
        </p:nvSpPr>
        <p:spPr>
          <a:xfrm>
            <a:off x="4768933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4"/>
          </p:nvPr>
        </p:nvSpPr>
        <p:spPr>
          <a:xfrm>
            <a:off x="9036133" y="3444687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5"/>
          </p:nvPr>
        </p:nvSpPr>
        <p:spPr>
          <a:xfrm>
            <a:off x="9037301" y="4956296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rgbClr val="000000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pic" idx="6"/>
          </p:nvPr>
        </p:nvSpPr>
        <p:spPr>
          <a:xfrm>
            <a:off x="8930888" y="827315"/>
            <a:ext cx="2976000" cy="2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591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920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s" preserve="1">
  <p:cSld name="Case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6844136" y="866980"/>
            <a:ext cx="4629600" cy="5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09600" y="866980"/>
            <a:ext cx="60696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3"/>
          </p:nvPr>
        </p:nvSpPr>
        <p:spPr>
          <a:xfrm>
            <a:off x="608743" y="2673160"/>
            <a:ext cx="6069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4"/>
          </p:nvPr>
        </p:nvSpPr>
        <p:spPr>
          <a:xfrm>
            <a:off x="604735" y="4544648"/>
            <a:ext cx="606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5"/>
          </p:nvPr>
        </p:nvSpPr>
        <p:spPr>
          <a:xfrm>
            <a:off x="617389" y="1295033"/>
            <a:ext cx="6070400" cy="1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6"/>
          </p:nvPr>
        </p:nvSpPr>
        <p:spPr>
          <a:xfrm>
            <a:off x="603879" y="4975636"/>
            <a:ext cx="60704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7"/>
          </p:nvPr>
        </p:nvSpPr>
        <p:spPr>
          <a:xfrm>
            <a:off x="608743" y="3151841"/>
            <a:ext cx="60656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just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just" rtl="0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just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0321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 Heading" preserve="1">
  <p:cSld name="2_Titeldia Heading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1303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Vergelijking" preserve="1">
  <p:cSld name="5_Vergelijking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09600" y="1116521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6193368" y="1116521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605368" y="2174875"/>
            <a:ext cx="5384800" cy="3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4"/>
          </p:nvPr>
        </p:nvSpPr>
        <p:spPr>
          <a:xfrm>
            <a:off x="6193368" y="2168339"/>
            <a:ext cx="5384800" cy="3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21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odel sheet met plaat" preserve="1">
  <p:cSld name="7_Model sheet met plaa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pic" idx="2"/>
          </p:nvPr>
        </p:nvSpPr>
        <p:spPr>
          <a:xfrm>
            <a:off x="-29737" y="-19824"/>
            <a:ext cx="12291200" cy="6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05368" y="2573613"/>
            <a:ext cx="54808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2732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angepaste indeling" preserve="1">
  <p:cSld name="8_Aangepaste indeling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 descr="Nutshell1 lee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58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236824" y="2528297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58" name="Shape 158"/>
          <p:cNvSpPr txBox="1"/>
          <p:nvPr/>
        </p:nvSpPr>
        <p:spPr>
          <a:xfrm>
            <a:off x="265029" y="3269092"/>
            <a:ext cx="137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59" name="Shape 159"/>
          <p:cNvSpPr txBox="1"/>
          <p:nvPr/>
        </p:nvSpPr>
        <p:spPr>
          <a:xfrm>
            <a:off x="6348784" y="682660"/>
            <a:ext cx="4486000" cy="2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200923" y="3632268"/>
            <a:ext cx="4486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1" name="Shape 161"/>
          <p:cNvSpPr txBox="1"/>
          <p:nvPr/>
        </p:nvSpPr>
        <p:spPr>
          <a:xfrm>
            <a:off x="3189081" y="2504612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2" name="Shape 162"/>
          <p:cNvSpPr txBox="1"/>
          <p:nvPr/>
        </p:nvSpPr>
        <p:spPr>
          <a:xfrm>
            <a:off x="9285403" y="3580892"/>
            <a:ext cx="2084000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24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3" name="Shape 163"/>
          <p:cNvSpPr txBox="1"/>
          <p:nvPr/>
        </p:nvSpPr>
        <p:spPr>
          <a:xfrm>
            <a:off x="9313608" y="4321687"/>
            <a:ext cx="137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endParaRPr sz="24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  <p:sp>
        <p:nvSpPr>
          <p:cNvPr id="164" name="Shape 164"/>
          <p:cNvSpPr txBox="1"/>
          <p:nvPr/>
        </p:nvSpPr>
        <p:spPr>
          <a:xfrm>
            <a:off x="3227228" y="4049147"/>
            <a:ext cx="211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Ruimte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voor</a:t>
            </a:r>
            <a:r>
              <a:rPr lang="en-GB" sz="1200" b="0" i="0" u="none" strike="noStrike" cap="none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 eigen </a:t>
            </a:r>
            <a:r>
              <a:rPr lang="en-GB" sz="1200" b="0" i="0" u="none" strike="noStrike" cap="none" err="1">
                <a:solidFill>
                  <a:srgbClr val="FFFFFF"/>
                </a:solidFill>
                <a:latin typeface="Calibri Regular"/>
                <a:ea typeface="Arial"/>
                <a:cs typeface="Arial"/>
                <a:sym typeface="Arial"/>
              </a:rPr>
              <a:t>tekst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5543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emplate propositie oranje" preserve="1">
  <p:cSld name="13_Template propositie oranj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 descr="WHO_Business template0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7931"/>
            <a:ext cx="12192000" cy="60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4899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38821" y="3543709"/>
            <a:ext cx="82928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436721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3"/>
          </p:nvPr>
        </p:nvSpPr>
        <p:spPr>
          <a:xfrm>
            <a:off x="4768933" y="1348257"/>
            <a:ext cx="3984000" cy="1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4"/>
          </p:nvPr>
        </p:nvSpPr>
        <p:spPr>
          <a:xfrm>
            <a:off x="9036133" y="3444687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5"/>
          </p:nvPr>
        </p:nvSpPr>
        <p:spPr>
          <a:xfrm>
            <a:off x="9037301" y="4956296"/>
            <a:ext cx="2868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lt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9457" algn="l" rtl="0">
              <a:lnSpc>
                <a:spcPct val="12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–"/>
              <a:defRPr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idx="6"/>
          </p:nvPr>
        </p:nvSpPr>
        <p:spPr>
          <a:xfrm>
            <a:off x="8930888" y="827315"/>
            <a:ext cx="2976000" cy="2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333" b="0" i="0" u="none" strike="noStrike" cap="none">
                <a:solidFill>
                  <a:schemeClr val="dk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9650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2. Contact dia" preserve="1">
  <p:cSld name="B2. Contact dia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5461600" y="1981361"/>
            <a:ext cx="15380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609600" y="269840"/>
            <a:ext cx="1950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2"/>
                </a:solidFill>
                <a:latin typeface="Calibri Regular"/>
                <a:ea typeface="Arial"/>
                <a:cs typeface="Arial"/>
                <a:sym typeface="Arial"/>
              </a:rPr>
              <a:t>Contact</a:t>
            </a:r>
            <a:endParaRPr sz="1600" b="0" i="0" u="none" strike="noStrike" cap="none">
              <a:solidFill>
                <a:schemeClr val="lt2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pic" idx="2"/>
          </p:nvPr>
        </p:nvSpPr>
        <p:spPr>
          <a:xfrm>
            <a:off x="4060344" y="1981361"/>
            <a:ext cx="1296000" cy="1920000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4050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. Tussendia" preserve="1">
  <p:cSld name="B1. Tussendia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83881" y="1534964"/>
            <a:ext cx="6100400" cy="2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5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9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 b="0" i="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8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2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895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882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272912"/>
            <a:ext cx="3796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ordina-logo-tag-on-lowercase.pdf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5199" y="6292323"/>
            <a:ext cx="4530743" cy="37103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1426383" y="6334831"/>
            <a:ext cx="3696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00" tIns="47600" rIns="47600" bIns="476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585858"/>
                </a:solidFill>
                <a:latin typeface="Calibri Regular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rgbClr val="585858"/>
              </a:solidFill>
              <a:latin typeface="Calibri Regular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739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Calibri Regular"/>
          <a:ea typeface="Calibri Regular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 descr="logo_ordina_diap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192" y="6227901"/>
            <a:ext cx="1718400" cy="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7273" y="6262366"/>
            <a:ext cx="2162236" cy="503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9236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72E82-4EA1-664B-9A5D-DC3F0BF34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E5D0-AF57-8F43-B047-93385FC49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Stream Processing Live Traffic Data with Kafka Streams</a:t>
            </a:r>
          </a:p>
        </p:txBody>
      </p:sp>
    </p:spTree>
    <p:extLst>
      <p:ext uri="{BB962C8B-B14F-4D97-AF65-F5344CB8AC3E}">
        <p14:creationId xmlns:p14="http://schemas.microsoft.com/office/powerpoint/2010/main" val="17855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62FAC-14F9-D243-B298-5113FA4D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1505747"/>
            <a:ext cx="8061325" cy="49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Every minute XML is generated</a:t>
            </a:r>
          </a:p>
          <a:p>
            <a:pPr lvl="1"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So it is not the raw data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Be aware:</a:t>
            </a:r>
          </a:p>
          <a:p>
            <a:pPr lvl="1"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Dutch words</a:t>
            </a: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16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Clr>
                <a:srgbClr val="DC8830"/>
              </a:buClr>
            </a:pPr>
            <a:r>
              <a:rPr lang="en-US" sz="3600">
                <a:solidFill>
                  <a:srgbClr val="DC8830"/>
                </a:solidFill>
                <a:cs typeface="Calibri"/>
              </a:rPr>
              <a:t>XML with fixed sensor data</a:t>
            </a:r>
          </a:p>
          <a:p>
            <a:pPr lvl="1">
              <a:buClr>
                <a:srgbClr val="DC8830"/>
              </a:buClr>
            </a:pP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meetpunt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unieke_id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="3640"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>
                <a:solidFill>
                  <a:schemeClr val="tx1"/>
                </a:solidFill>
              </a:rPr>
              <a:t>&lt;</a:t>
            </a:r>
            <a:r>
              <a:rPr lang="en-US" sz="3500" b="1" err="1">
                <a:solidFill>
                  <a:schemeClr val="tx1"/>
                </a:solidFill>
              </a:rPr>
              <a:t>beschrijvende_id</a:t>
            </a:r>
            <a:r>
              <a:rPr lang="en-US" sz="3500">
                <a:solidFill>
                  <a:schemeClr val="tx1"/>
                </a:solidFill>
              </a:rPr>
              <a:t>&gt;H291L10&lt;/</a:t>
            </a:r>
            <a:r>
              <a:rPr lang="en-US" sz="3500" b="1" err="1">
                <a:solidFill>
                  <a:schemeClr val="tx1"/>
                </a:solidFill>
              </a:rPr>
              <a:t>beschrijvende_id</a:t>
            </a:r>
            <a:r>
              <a:rPr lang="en-US" sz="3500">
                <a:solidFill>
                  <a:schemeClr val="tx1"/>
                </a:solidFill>
              </a:rPr>
              <a:t>&gt;</a:t>
            </a:r>
            <a:br>
              <a:rPr lang="en-US" sz="3500">
                <a:solidFill>
                  <a:schemeClr val="tx1"/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>
                <a:solidFill>
                  <a:schemeClr val="tx1"/>
                </a:solidFill>
              </a:rPr>
              <a:t>&lt;</a:t>
            </a:r>
            <a:r>
              <a:rPr lang="en-US" sz="3500" b="1" err="1">
                <a:solidFill>
                  <a:schemeClr val="tx1"/>
                </a:solidFill>
              </a:rPr>
              <a:t>volledige_naam</a:t>
            </a:r>
            <a:r>
              <a:rPr lang="en-US" sz="3500">
                <a:solidFill>
                  <a:schemeClr val="tx1"/>
                </a:solidFill>
              </a:rPr>
              <a:t>&gt;Parking </a:t>
            </a:r>
            <a:r>
              <a:rPr lang="en-US" sz="3500" err="1">
                <a:solidFill>
                  <a:schemeClr val="tx1"/>
                </a:solidFill>
              </a:rPr>
              <a:t>Kruibeke</a:t>
            </a:r>
            <a:r>
              <a:rPr lang="en-US" sz="3500">
                <a:solidFill>
                  <a:schemeClr val="tx1"/>
                </a:solidFill>
              </a:rPr>
              <a:t>&lt;/</a:t>
            </a:r>
            <a:r>
              <a:rPr lang="en-US" sz="3500" b="1" err="1">
                <a:solidFill>
                  <a:schemeClr val="tx1"/>
                </a:solidFill>
              </a:rPr>
              <a:t>volledige_naam</a:t>
            </a:r>
            <a:r>
              <a:rPr lang="en-US" sz="3500">
                <a:solidFill>
                  <a:schemeClr val="tx1"/>
                </a:solidFill>
              </a:rPr>
              <a:t>&gt;</a:t>
            </a:r>
            <a:br>
              <a:rPr lang="en-US" sz="3500">
                <a:solidFill>
                  <a:schemeClr val="tx1"/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Ident_8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&gt;A0140002&lt;/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Ident_8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&gt;437&lt;/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Kmp_Rsys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&gt;94,695&lt;/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Kmp_Rsys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3500">
                <a:solidFill>
                  <a:schemeClr val="tx1"/>
                </a:solidFill>
              </a:rPr>
              <a:t>&lt;</a:t>
            </a:r>
            <a:r>
              <a:rPr lang="en-US" sz="3500" b="1" err="1">
                <a:solidFill>
                  <a:schemeClr val="tx1"/>
                </a:solidFill>
              </a:rPr>
              <a:t>Rijstrook</a:t>
            </a:r>
            <a:r>
              <a:rPr lang="en-US" sz="3500">
                <a:solidFill>
                  <a:schemeClr val="tx1"/>
                </a:solidFill>
              </a:rPr>
              <a:t>&gt;R10&lt;/</a:t>
            </a:r>
            <a:r>
              <a:rPr lang="en-US" sz="3500" b="1" err="1">
                <a:solidFill>
                  <a:schemeClr val="tx1"/>
                </a:solidFill>
              </a:rPr>
              <a:t>Rijstrook</a:t>
            </a:r>
            <a:r>
              <a:rPr lang="en-US" sz="3500">
                <a:solidFill>
                  <a:schemeClr val="tx1"/>
                </a:solidFill>
              </a:rPr>
              <a:t>&gt;</a:t>
            </a:r>
            <a:br>
              <a:rPr lang="en-US" sz="3500">
                <a:solidFill>
                  <a:schemeClr val="tx1"/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X_coord_EPSG_31370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&gt;144477,0917&lt;/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X_coord_EPSG_31370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Y_coord_EPSG_31370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&gt;208290,6237&lt;/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Y_coord_EPSG_31370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lengtegraad_EPSG_4326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&gt;4,289767347&lt;/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lengtegraad_EPSG_4326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breedtegraad_EPSG_4326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&gt;51,18458196&lt;/</a:t>
            </a:r>
            <a:r>
              <a:rPr lang="en-US" sz="3500" b="1">
                <a:solidFill>
                  <a:schemeClr val="bg2">
                    <a:lumMod val="60000"/>
                    <a:lumOff val="40000"/>
                  </a:schemeClr>
                </a:solidFill>
              </a:rPr>
              <a:t>breedtegraad_EPSG_4326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&lt;/</a:t>
            </a:r>
            <a:r>
              <a:rPr lang="en-US" sz="3500" b="1" err="1">
                <a:solidFill>
                  <a:schemeClr val="bg2">
                    <a:lumMod val="60000"/>
                    <a:lumOff val="40000"/>
                  </a:schemeClr>
                </a:solidFill>
              </a:rPr>
              <a:t>meetpunt</a:t>
            </a:r>
            <a:r>
              <a:rPr lang="en-US" sz="350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endParaRPr lang="en-US" sz="3500"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52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200" b="1" dirty="0" err="1">
                <a:solidFill>
                  <a:schemeClr val="tx1"/>
                </a:solidFill>
              </a:rPr>
              <a:t>meetpunt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beschrijvende_id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="</a:t>
            </a:r>
            <a:r>
              <a:rPr lang="en-US" sz="2200" b="1" dirty="0">
                <a:solidFill>
                  <a:schemeClr val="tx1"/>
                </a:solidFill>
              </a:rPr>
              <a:t>H222L10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" 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unieke_id</a:t>
            </a:r>
            <a:r>
              <a:rPr lang="en-US" sz="2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="29"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&gt;55&lt;/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lve_nr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2200" dirty="0">
                <a:solidFill>
                  <a:schemeClr val="tx1"/>
                </a:solidFill>
              </a:rPr>
              <a:t>&lt;</a:t>
            </a:r>
            <a:r>
              <a:rPr lang="en-US" sz="2200" b="1" dirty="0" err="1">
                <a:solidFill>
                  <a:schemeClr val="tx1"/>
                </a:solidFill>
              </a:rPr>
              <a:t>tijd_waarneming</a:t>
            </a:r>
            <a:r>
              <a:rPr lang="en-US" sz="2200" dirty="0">
                <a:solidFill>
                  <a:schemeClr val="tx1"/>
                </a:solidFill>
              </a:rPr>
              <a:t>&gt;2018-11-03T14:43:00+01:00&lt;/</a:t>
            </a:r>
            <a:r>
              <a:rPr lang="en-US" sz="2200" b="1" dirty="0" err="1">
                <a:solidFill>
                  <a:schemeClr val="tx1"/>
                </a:solidFill>
              </a:rPr>
              <a:t>tijd_waarneming</a:t>
            </a:r>
            <a:r>
              <a:rPr lang="en-US" sz="2200" dirty="0">
                <a:solidFill>
                  <a:schemeClr val="tx1"/>
                </a:solidFill>
              </a:rPr>
              <a:t>&gt;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tijd_laatst_gewijzigd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&gt;2018-11-03T14:44:24+01:00&lt;/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tijd_laatst_gewijzigd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actueel_publicatie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&gt;1&lt;/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actueel_publicatie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&lt;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beschikbaar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&gt;1&lt;/</a:t>
            </a:r>
            <a:r>
              <a:rPr lang="en-US" sz="2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beschikbaar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&gt;</a:t>
            </a:r>
            <a:endParaRPr lang="en-US" sz="2200" dirty="0">
              <a:solidFill>
                <a:schemeClr val="bg2">
                  <a:lumMod val="60000"/>
                  <a:lumOff val="40000"/>
                </a:schemeClr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84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 dirty="0"/>
              <a:t>&lt;</a:t>
            </a:r>
            <a:r>
              <a:rPr lang="en-US" sz="2200" b="1" dirty="0" err="1"/>
              <a:t>meetdata</a:t>
            </a:r>
            <a:r>
              <a:rPr lang="en-US" sz="2200" b="1" dirty="0"/>
              <a:t> </a:t>
            </a:r>
            <a:r>
              <a:rPr lang="en-US" sz="2200" b="1" dirty="0" err="1"/>
              <a:t>klasse_id</a:t>
            </a:r>
            <a:r>
              <a:rPr lang="en-US" sz="2200" b="1" dirty="0"/>
              <a:t>="4"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verkeersintensiteit</a:t>
            </a:r>
            <a:r>
              <a:rPr lang="en-US" sz="2200" dirty="0"/>
              <a:t>&gt;2&lt;/</a:t>
            </a:r>
            <a:r>
              <a:rPr lang="en-US" sz="2200" b="1" dirty="0" err="1"/>
              <a:t>verkeersintensiteit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&gt;60&lt;/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</a:rPr>
              <a:t>voertuigsnelheid_harmonisch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&gt;59&lt;/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</a:rPr>
              <a:t>voertuigsnelheid_harmonisch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/>
              <a:t>&lt;/</a:t>
            </a:r>
            <a:r>
              <a:rPr lang="en-US" sz="2200" b="1" dirty="0" err="1"/>
              <a:t>meetdata</a:t>
            </a:r>
            <a:r>
              <a:rPr lang="en-US" sz="2200" dirty="0"/>
              <a:t>&gt;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95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i="1" dirty="0"/>
              <a:t>/*</a:t>
            </a:r>
            <a:br>
              <a:rPr lang="en-US" i="1" dirty="0"/>
            </a:br>
            <a:r>
              <a:rPr lang="en-US" i="1" dirty="0"/>
              <a:t>Note: the vehicle class MOTO(1),</a:t>
            </a:r>
            <a:br>
              <a:rPr lang="en-US" i="1" dirty="0"/>
            </a:br>
            <a:r>
              <a:rPr lang="en-US" i="1" dirty="0"/>
              <a:t> does not provide reliable data.</a:t>
            </a:r>
            <a:br>
              <a:rPr lang="en-US" i="1" dirty="0"/>
            </a:br>
            <a:r>
              <a:rPr lang="en-US" i="1" dirty="0"/>
              <a:t> */</a:t>
            </a:r>
            <a:br>
              <a:rPr lang="en-US" i="1" dirty="0"/>
            </a:br>
            <a:r>
              <a:rPr lang="en-US" b="1" i="1" dirty="0"/>
              <a:t>MOTO</a:t>
            </a:r>
            <a:r>
              <a:rPr lang="en-US" dirty="0"/>
              <a:t>(1),</a:t>
            </a:r>
            <a:br>
              <a:rPr lang="en-US" dirty="0"/>
            </a:br>
            <a:r>
              <a:rPr lang="en-US" b="1" i="1" dirty="0"/>
              <a:t>CAR</a:t>
            </a:r>
            <a:r>
              <a:rPr lang="en-US" dirty="0"/>
              <a:t>(2),</a:t>
            </a:r>
            <a:br>
              <a:rPr lang="en-US" dirty="0"/>
            </a:br>
            <a:r>
              <a:rPr lang="en-US" b="1" i="1" dirty="0"/>
              <a:t>CAMIONET</a:t>
            </a:r>
            <a:r>
              <a:rPr lang="en-US" dirty="0"/>
              <a:t>(3), // a VAN</a:t>
            </a:r>
            <a:br>
              <a:rPr lang="en-US" dirty="0"/>
            </a:br>
            <a:r>
              <a:rPr lang="en-US" b="1" i="1" dirty="0"/>
              <a:t>RIGGID_LORRIES</a:t>
            </a:r>
            <a:r>
              <a:rPr lang="en-US" dirty="0"/>
              <a:t>(4),</a:t>
            </a:r>
            <a:br>
              <a:rPr lang="en-US" dirty="0"/>
            </a:br>
            <a:r>
              <a:rPr lang="en-US" b="1" i="1" dirty="0"/>
              <a:t>TRUCK_OR_BUS</a:t>
            </a:r>
            <a:r>
              <a:rPr lang="en-US" dirty="0"/>
              <a:t>(5),</a:t>
            </a:r>
            <a:br>
              <a:rPr lang="en-US" dirty="0"/>
            </a:br>
            <a:r>
              <a:rPr lang="en-US" b="1" i="1" dirty="0"/>
              <a:t>UNKNOWN</a:t>
            </a:r>
            <a:r>
              <a:rPr lang="en-US" dirty="0"/>
              <a:t>(0);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89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XML with dynamic traffic data</a:t>
            </a:r>
          </a:p>
          <a:p>
            <a:pPr lvl="1">
              <a:buClr>
                <a:srgbClr val="DC8830"/>
              </a:buClr>
            </a:pPr>
            <a:r>
              <a:rPr lang="en-US" sz="2200" dirty="0"/>
              <a:t>&lt;</a:t>
            </a:r>
            <a:r>
              <a:rPr lang="en-US" sz="2200" b="1" dirty="0" err="1"/>
              <a:t>meetdata</a:t>
            </a:r>
            <a:r>
              <a:rPr lang="en-US" sz="2200" b="1" dirty="0"/>
              <a:t> </a:t>
            </a:r>
            <a:r>
              <a:rPr lang="en-US" sz="2200" b="1" dirty="0" err="1"/>
              <a:t>klasse_id</a:t>
            </a:r>
            <a:r>
              <a:rPr lang="en-US" sz="2200" b="1" dirty="0"/>
              <a:t>="3"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verkeersintensiteit</a:t>
            </a:r>
            <a:r>
              <a:rPr lang="en-US" sz="2200" dirty="0"/>
              <a:t>&gt;0&lt;/</a:t>
            </a:r>
            <a:r>
              <a:rPr lang="en-US" sz="2200" b="1" dirty="0" err="1"/>
              <a:t>verkeersintensiteit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&gt;0&lt;/</a:t>
            </a:r>
            <a:r>
              <a:rPr lang="en-US" sz="2200" b="1" dirty="0" err="1"/>
              <a:t>voertuigsnelheid_rekenkundig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    &lt;</a:t>
            </a:r>
            <a:r>
              <a:rPr lang="en-US" sz="2200" b="1" dirty="0" err="1"/>
              <a:t>voertuigsnelheid_harmonisch</a:t>
            </a:r>
            <a:r>
              <a:rPr lang="en-US" sz="2200" dirty="0"/>
              <a:t>&gt;252&lt;/</a:t>
            </a:r>
            <a:r>
              <a:rPr lang="en-US" sz="2200" b="1" dirty="0" err="1"/>
              <a:t>voertuigsnelheid_harmonisch</a:t>
            </a:r>
            <a:r>
              <a:rPr lang="en-US" sz="2200" dirty="0"/>
              <a:t>&gt;</a:t>
            </a:r>
            <a:br>
              <a:rPr lang="en-US" sz="2200" dirty="0"/>
            </a:br>
            <a:r>
              <a:rPr lang="en-US" sz="2200" dirty="0"/>
              <a:t>&lt;/</a:t>
            </a:r>
            <a:r>
              <a:rPr lang="en-US" sz="2200" b="1" dirty="0" err="1"/>
              <a:t>meetdata</a:t>
            </a:r>
            <a:r>
              <a:rPr lang="en-US" sz="2200" dirty="0"/>
              <a:t>&gt;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43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Do not worry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We translated it to simplified POJO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cs typeface="Calibri"/>
              </a:rPr>
              <a:t>TrafficEvent.java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70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The Data: Some Lessons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Think about the language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Think about the values you are going to output</a:t>
            </a:r>
          </a:p>
          <a:p>
            <a:pPr lvl="1"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252 when no readings</a:t>
            </a:r>
          </a:p>
          <a:p>
            <a:pPr lvl="1"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254 when an error occurred</a:t>
            </a:r>
          </a:p>
          <a:p>
            <a:pPr marL="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marL="596900" lvl="1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13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537B44-8A9D-2E40-BBCF-A63768B4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E094A-6010-C548-852E-2F95BAA6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632A2E-29C1-184D-85F1-2B86882E9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6BB7252-CD38-414B-BDAB-0E9678A0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DC8830"/>
                </a:solidFill>
                <a:cs typeface="Calibri Light"/>
              </a:rPr>
              <a:t>How</a:t>
            </a: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AB2DD-B452-A743-88BD-EC588E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200" y="1536633"/>
            <a:ext cx="3326600" cy="4555200"/>
          </a:xfrm>
        </p:spPr>
        <p:txBody>
          <a:bodyPr/>
          <a:lstStyle/>
          <a:p>
            <a:pPr marL="186262" indent="0">
              <a:buNone/>
            </a:pP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FD639C-2BA7-4F48-A6FB-E8DE1B51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DC8830"/>
                </a:solidFill>
                <a:latin typeface="+mj-lt"/>
                <a:cs typeface="Calibri Light"/>
              </a:rPr>
              <a:t>Brought to you by</a:t>
            </a:r>
            <a:endParaRPr lang="en-US" dirty="0">
              <a:solidFill>
                <a:srgbClr val="DC8830"/>
              </a:solidFill>
              <a:latin typeface="+mj-lt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47F9D5A-12DE-624E-BBDC-BF630C73300D}"/>
              </a:ext>
            </a:extLst>
          </p:cNvPr>
          <p:cNvSpPr txBox="1">
            <a:spLocks/>
          </p:cNvSpPr>
          <p:nvPr/>
        </p:nvSpPr>
        <p:spPr>
          <a:xfrm>
            <a:off x="8449800" y="1536633"/>
            <a:ext cx="3326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40899-2BA1-BE4F-AB69-B31A4C64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69" y="975167"/>
            <a:ext cx="4604861" cy="46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84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How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36889-4AA9-F445-A140-F95EFA54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4FCF9-C20C-CA4D-AFA7-D585AB775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7DED4-6931-294C-B128-00F1F029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B4516-1646-664A-8FCD-63A69418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7" y="0"/>
            <a:ext cx="91536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1: Send events to Kafka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84306-B18E-4D4A-9474-EAE7004DA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2" descr="PEANUTS on Twitter | Snoopy, Snoopy comics, Snoopy love">
            <a:extLst>
              <a:ext uri="{FF2B5EF4-FFF2-40B4-BE49-F238E27FC236}">
                <a16:creationId xmlns:a16="http://schemas.microsoft.com/office/drawing/2014/main" id="{6FAF7577-1E15-A941-8E7F-98F3DFCEA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16" y="1160949"/>
            <a:ext cx="5306568" cy="530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6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1: Send events to Kafka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F3CF9C-BE76-8249-A532-DBB202B5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Dependencies</a:t>
            </a: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spring-cloud-starter-stream-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kafka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Added @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EnableBinding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Properties: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ea typeface="Calibri Regular"/>
                <a:cs typeface="Calibri"/>
              </a:rPr>
              <a:t>spring.cloud.stream.bindings.output.destination</a:t>
            </a:r>
            <a:r>
              <a:rPr lang="en-US" dirty="0">
                <a:solidFill>
                  <a:srgbClr val="DC8830"/>
                </a:solidFill>
                <a:ea typeface="Calibri Regular"/>
                <a:cs typeface="Calibri"/>
              </a:rPr>
              <a:t>=traffic-data</a:t>
            </a:r>
          </a:p>
          <a:p>
            <a:pPr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Added @Scheduling</a:t>
            </a:r>
          </a:p>
        </p:txBody>
      </p:sp>
    </p:spTree>
    <p:extLst>
      <p:ext uri="{BB962C8B-B14F-4D97-AF65-F5344CB8AC3E}">
        <p14:creationId xmlns:p14="http://schemas.microsoft.com/office/powerpoint/2010/main" val="36682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1: Send events to Kafka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F3CF9C-BE76-8249-A532-DBB202B5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Don’t use @Scheduling for use cases like this in production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Bad practice, use batch jobs: </a:t>
            </a:r>
            <a:r>
              <a:rPr lang="en-US" err="1">
                <a:solidFill>
                  <a:srgbClr val="DC8830"/>
                </a:solidFill>
                <a:ea typeface="Calibri Regular"/>
                <a:cs typeface="Calibri"/>
              </a:rPr>
              <a:t>eg.</a:t>
            </a: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 Spring Cloud Task or K8s </a:t>
            </a:r>
            <a:r>
              <a:rPr lang="en-US" err="1">
                <a:solidFill>
                  <a:srgbClr val="DC8830"/>
                </a:solidFill>
                <a:ea typeface="Calibri Regular"/>
                <a:cs typeface="Calibri"/>
              </a:rPr>
              <a:t>CronJob</a:t>
            </a:r>
            <a:r>
              <a:rPr lang="en-US">
                <a:solidFill>
                  <a:srgbClr val="DC8830"/>
                </a:solidFill>
                <a:ea typeface="Calibri Regular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37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2: Intake of data from Kafka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0DAC3-6DCC-8548-B733-E004BBF5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@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EnableBinding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@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StreamListener</a:t>
            </a:r>
            <a:r>
              <a:rPr lang="en-US" dirty="0">
                <a:solidFill>
                  <a:srgbClr val="DC8830"/>
                </a:solidFill>
                <a:cs typeface="Calibri"/>
              </a:rPr>
              <a:t>(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Sink.INPUT</a:t>
            </a:r>
            <a:r>
              <a:rPr lang="en-US" dirty="0">
                <a:solidFill>
                  <a:srgbClr val="DC8830"/>
                </a:solidFill>
                <a:cs typeface="Calibri"/>
              </a:rPr>
              <a:t>)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Properties: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ea typeface="Calibri Regular"/>
                <a:cs typeface="Calibri"/>
              </a:rPr>
              <a:t>spring.cloud.stream.bindings.input.destination</a:t>
            </a:r>
            <a:r>
              <a:rPr lang="en-US" dirty="0">
                <a:solidFill>
                  <a:srgbClr val="DC8830"/>
                </a:solidFill>
                <a:ea typeface="Calibri Regular"/>
                <a:cs typeface="Calibri"/>
              </a:rPr>
              <a:t>=traffic-data</a:t>
            </a:r>
          </a:p>
          <a:p>
            <a:pPr marL="596900" lvl="1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4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KStream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FFBE1-63EF-BC4D-B595-EABBD62D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356967"/>
            <a:ext cx="10286997" cy="3840479"/>
          </a:xfrm>
        </p:spPr>
      </p:pic>
    </p:spTree>
    <p:extLst>
      <p:ext uri="{BB962C8B-B14F-4D97-AF65-F5344CB8AC3E}">
        <p14:creationId xmlns:p14="http://schemas.microsoft.com/office/powerpoint/2010/main" val="199814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KTable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6C4C7-B0A4-0542-8460-D65A5DB4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356967"/>
            <a:ext cx="7924800" cy="3698240"/>
          </a:xfrm>
        </p:spPr>
      </p:pic>
    </p:spTree>
    <p:extLst>
      <p:ext uri="{BB962C8B-B14F-4D97-AF65-F5344CB8AC3E}">
        <p14:creationId xmlns:p14="http://schemas.microsoft.com/office/powerpoint/2010/main" val="408599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toStream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A296B-B0D8-6E40-8184-C99E96EA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0" y="2298858"/>
            <a:ext cx="11478580" cy="2501742"/>
          </a:xfrm>
        </p:spPr>
      </p:pic>
    </p:spTree>
    <p:extLst>
      <p:ext uri="{BB962C8B-B14F-4D97-AF65-F5344CB8AC3E}">
        <p14:creationId xmlns:p14="http://schemas.microsoft.com/office/powerpoint/2010/main" val="198820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No need of a state store for these operations</a:t>
            </a: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213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filter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CFF7BB-B2F0-1B48-A24B-238A1151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535064"/>
            <a:ext cx="8001000" cy="4828189"/>
          </a:xfrm>
        </p:spPr>
      </p:pic>
    </p:spTree>
    <p:extLst>
      <p:ext uri="{BB962C8B-B14F-4D97-AF65-F5344CB8AC3E}">
        <p14:creationId xmlns:p14="http://schemas.microsoft.com/office/powerpoint/2010/main" val="353437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AB2DD-B452-A743-88BD-EC588E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200" y="1536633"/>
            <a:ext cx="3326600" cy="4555200"/>
          </a:xfrm>
        </p:spPr>
        <p:txBody>
          <a:bodyPr/>
          <a:lstStyle/>
          <a:p>
            <a:pPr marL="186262" indent="0">
              <a:buNone/>
            </a:pPr>
            <a:r>
              <a:rPr lang="en-US" dirty="0">
                <a:solidFill>
                  <a:srgbClr val="DC8830"/>
                </a:solidFill>
              </a:rPr>
              <a:t>Jasper </a:t>
            </a:r>
            <a:r>
              <a:rPr lang="en-US" dirty="0" err="1">
                <a:solidFill>
                  <a:srgbClr val="DC8830"/>
                </a:solidFill>
              </a:rPr>
              <a:t>Rosiers</a:t>
            </a:r>
            <a:endParaRPr lang="en-US" dirty="0">
              <a:solidFill>
                <a:srgbClr val="DC8830"/>
              </a:solidFill>
            </a:endParaRPr>
          </a:p>
          <a:p>
            <a:pPr marL="186262" indent="0">
              <a:buNone/>
            </a:pPr>
            <a:endParaRPr lang="en-US" dirty="0">
              <a:solidFill>
                <a:srgbClr val="DC8830"/>
              </a:solidFill>
            </a:endParaRPr>
          </a:p>
          <a:p>
            <a:pPr marL="186262" indent="0">
              <a:buNone/>
            </a:pPr>
            <a:r>
              <a:rPr lang="en-US" dirty="0">
                <a:solidFill>
                  <a:srgbClr val="DC8830"/>
                </a:solidFill>
              </a:rPr>
              <a:t>Java Developer</a:t>
            </a:r>
            <a:br>
              <a:rPr lang="en-US" dirty="0">
                <a:solidFill>
                  <a:srgbClr val="DC8830"/>
                </a:solidFill>
              </a:rPr>
            </a:br>
            <a:r>
              <a:rPr lang="en-US" dirty="0">
                <a:solidFill>
                  <a:srgbClr val="DC8830"/>
                </a:solidFill>
              </a:rPr>
              <a:t>@ Ordina</a:t>
            </a:r>
          </a:p>
          <a:p>
            <a:pPr marL="186262" indent="0">
              <a:buNone/>
            </a:pPr>
            <a:endParaRPr lang="en-US" dirty="0">
              <a:solidFill>
                <a:srgbClr val="DC8830"/>
              </a:solidFill>
            </a:endParaRPr>
          </a:p>
          <a:p>
            <a:pPr marL="186262" indent="0">
              <a:buNone/>
            </a:pP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FD639C-2BA7-4F48-A6FB-E8DE1B51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>
                <a:solidFill>
                  <a:srgbClr val="DC8830"/>
                </a:solidFill>
                <a:latin typeface="+mj-lt"/>
                <a:cs typeface="Calibri Light"/>
              </a:rPr>
              <a:t>Who are we</a:t>
            </a:r>
            <a:endParaRPr lang="en-US">
              <a:solidFill>
                <a:srgbClr val="DC8830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6F3ACE-EBD3-3945-8EF5-B7BEC0883A93}"/>
              </a:ext>
            </a:extLst>
          </p:cNvPr>
          <p:cNvSpPr/>
          <p:nvPr/>
        </p:nvSpPr>
        <p:spPr>
          <a:xfrm>
            <a:off x="6443200" y="1536633"/>
            <a:ext cx="2006600" cy="2006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47F9D5A-12DE-624E-BBDC-BF630C73300D}"/>
              </a:ext>
            </a:extLst>
          </p:cNvPr>
          <p:cNvSpPr txBox="1">
            <a:spLocks/>
          </p:cNvSpPr>
          <p:nvPr/>
        </p:nvSpPr>
        <p:spPr>
          <a:xfrm>
            <a:off x="8449800" y="1536633"/>
            <a:ext cx="3326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Tom Van den Bulck</a:t>
            </a: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Principal Java</a:t>
            </a:r>
            <a:br>
              <a:rPr lang="en-US" kern="0" dirty="0">
                <a:solidFill>
                  <a:srgbClr val="DC8830"/>
                </a:solidFill>
              </a:rPr>
            </a:br>
            <a:r>
              <a:rPr lang="en-US" kern="0" dirty="0">
                <a:solidFill>
                  <a:srgbClr val="DC8830"/>
                </a:solidFill>
              </a:rPr>
              <a:t>Software Engineer</a:t>
            </a:r>
            <a:br>
              <a:rPr lang="en-US" kern="0" dirty="0">
                <a:solidFill>
                  <a:srgbClr val="DC8830"/>
                </a:solidFill>
              </a:rPr>
            </a:br>
            <a:r>
              <a:rPr lang="en-US" kern="0" dirty="0">
                <a:solidFill>
                  <a:srgbClr val="DC8830"/>
                </a:solidFill>
              </a:rPr>
              <a:t>@ Ordina</a:t>
            </a: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endParaRPr lang="en-US" kern="0" dirty="0">
              <a:solidFill>
                <a:srgbClr val="DC8830"/>
              </a:solidFill>
            </a:endParaRPr>
          </a:p>
          <a:p>
            <a:pPr marL="186262" indent="0">
              <a:buFont typeface="Arial"/>
              <a:buNone/>
            </a:pPr>
            <a:r>
              <a:rPr lang="en-US" kern="0" dirty="0">
                <a:solidFill>
                  <a:srgbClr val="DC8830"/>
                </a:solidFill>
              </a:rPr>
              <a:t>@</a:t>
            </a:r>
            <a:r>
              <a:rPr lang="en-US" kern="0" dirty="0" err="1">
                <a:solidFill>
                  <a:srgbClr val="DC8830"/>
                </a:solidFill>
              </a:rPr>
              <a:t>tomvdbulck</a:t>
            </a:r>
            <a:endParaRPr lang="en-US" kern="0" dirty="0">
              <a:solidFill>
                <a:srgbClr val="DC88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6CE19-5195-8149-B528-1EAE5563C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276283"/>
            <a:ext cx="2247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map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5FD0D8-37DB-034C-A7AB-2A3A4FE0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52" y="1356967"/>
            <a:ext cx="4570095" cy="4487003"/>
          </a:xfrm>
        </p:spPr>
      </p:pic>
    </p:spTree>
    <p:extLst>
      <p:ext uri="{BB962C8B-B14F-4D97-AF65-F5344CB8AC3E}">
        <p14:creationId xmlns:p14="http://schemas.microsoft.com/office/powerpoint/2010/main" val="1404721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flatMap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9A1EC-328A-1147-BDEF-6B07802C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42" y="1356967"/>
            <a:ext cx="4653915" cy="4569298"/>
          </a:xfrm>
        </p:spPr>
      </p:pic>
    </p:spTree>
    <p:extLst>
      <p:ext uri="{BB962C8B-B14F-4D97-AF65-F5344CB8AC3E}">
        <p14:creationId xmlns:p14="http://schemas.microsoft.com/office/powerpoint/2010/main" val="381965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peek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2E70D-BF29-C34D-9055-68D76697E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61" y="1356967"/>
            <a:ext cx="7234277" cy="4409212"/>
          </a:xfrm>
        </p:spPr>
      </p:pic>
    </p:spTree>
    <p:extLst>
      <p:ext uri="{BB962C8B-B14F-4D97-AF65-F5344CB8AC3E}">
        <p14:creationId xmlns:p14="http://schemas.microsoft.com/office/powerpoint/2010/main" val="1912326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forEach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E3357-6D4E-464B-BA40-2CE915CC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6" y="1356967"/>
            <a:ext cx="7970807" cy="2821782"/>
          </a:xfrm>
        </p:spPr>
      </p:pic>
    </p:spTree>
    <p:extLst>
      <p:ext uri="{BB962C8B-B14F-4D97-AF65-F5344CB8AC3E}">
        <p14:creationId xmlns:p14="http://schemas.microsoft.com/office/powerpoint/2010/main" val="150756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selectKey</a:t>
            </a: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filter</a:t>
            </a: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map/</a:t>
            </a:r>
            <a:r>
              <a:rPr lang="en-US" err="1">
                <a:solidFill>
                  <a:srgbClr val="DC8830"/>
                </a:solidFill>
              </a:rPr>
              <a:t>mapValues</a:t>
            </a: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flatMap</a:t>
            </a:r>
            <a:r>
              <a:rPr lang="en-US">
                <a:solidFill>
                  <a:srgbClr val="DC8830"/>
                </a:solidFill>
              </a:rPr>
              <a:t>/</a:t>
            </a:r>
            <a:r>
              <a:rPr lang="en-US" err="1">
                <a:solidFill>
                  <a:srgbClr val="DC8830"/>
                </a:solidFill>
              </a:rPr>
              <a:t>flatMapValues</a:t>
            </a: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peek</a:t>
            </a: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forEach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groupByKey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  <a:cs typeface="Calibri"/>
              </a:rPr>
              <a:t>toStream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 lvl="1"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975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Lab 3: Stateless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D685A4-39E7-D946-A50D-1E1DBD1B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Dependencies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spring-cloud-stream-binder-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kafka</a:t>
            </a:r>
            <a:r>
              <a:rPr lang="en-US" dirty="0">
                <a:solidFill>
                  <a:srgbClr val="DC8830"/>
                </a:solidFill>
                <a:cs typeface="Calibri"/>
              </a:rPr>
              <a:t>-streams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Added custom interface: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KStreamSink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Methods used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.filter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.print</a:t>
            </a:r>
          </a:p>
          <a:p>
            <a:pPr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Updated configuration:</a:t>
            </a: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cs typeface="Calibri"/>
              </a:rPr>
              <a:t>spring.cloud.stream.default</a:t>
            </a:r>
            <a:r>
              <a:rPr lang="en-US" dirty="0">
                <a:solidFill>
                  <a:srgbClr val="DC8830"/>
                </a:solidFill>
                <a:cs typeface="Calibri"/>
              </a:rPr>
              <a:t>-binder=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kafka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lnSpc>
                <a:spcPct val="110000"/>
              </a:lnSpc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cs typeface="Calibri"/>
              </a:rPr>
              <a:t>spring.cloud.stream.bindings.native-input.binder</a:t>
            </a:r>
            <a:r>
              <a:rPr lang="en-US" dirty="0">
                <a:solidFill>
                  <a:srgbClr val="DC8830"/>
                </a:solidFill>
                <a:cs typeface="Calibri"/>
              </a:rPr>
              <a:t>=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kstream</a:t>
            </a: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03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State store is used 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In memory database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RocksDB</a:t>
            </a:r>
            <a:endParaRPr lang="en-US">
              <a:solidFill>
                <a:srgbClr val="DC8830"/>
              </a:solidFill>
            </a:endParaRP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Fault-Tolerant: replicated changelog topic in Kafka</a:t>
            </a:r>
          </a:p>
          <a:p>
            <a:pPr lvl="1"/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383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count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604C4-D1F7-AC44-92BD-FF84B7E8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" y="1356967"/>
            <a:ext cx="489204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joining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9014E-DFF3-3143-9A2A-9977767B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87" y="1536633"/>
            <a:ext cx="9583826" cy="4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3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</a:t>
            </a:r>
            <a:r>
              <a:rPr lang="en-US" err="1">
                <a:solidFill>
                  <a:srgbClr val="DC8830"/>
                </a:solidFill>
                <a:cs typeface="Calibri Light"/>
              </a:rPr>
              <a:t>groupByKey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B0559-93FE-EC41-802D-BDB0244E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Groups records in </a:t>
            </a:r>
            <a:r>
              <a:rPr lang="en-US" dirty="0" err="1">
                <a:solidFill>
                  <a:srgbClr val="DC8830"/>
                </a:solidFill>
              </a:rPr>
              <a:t>KGroupedStream</a:t>
            </a:r>
            <a:endParaRPr lang="en-US" dirty="0">
              <a:solidFill>
                <a:srgbClr val="DC8830"/>
              </a:solidFill>
            </a:endParaRPr>
          </a:p>
          <a:p>
            <a:pPr marL="114300" indent="0">
              <a:buClr>
                <a:srgbClr val="DC8830"/>
              </a:buClr>
              <a:buNone/>
            </a:pPr>
            <a:endParaRPr lang="en-US" dirty="0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Required before aggregation operations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Writes data to new topic (might repartition)</a:t>
            </a:r>
          </a:p>
        </p:txBody>
      </p:sp>
    </p:spTree>
    <p:extLst>
      <p:ext uri="{BB962C8B-B14F-4D97-AF65-F5344CB8AC3E}">
        <p14:creationId xmlns:p14="http://schemas.microsoft.com/office/powerpoint/2010/main" val="32431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Setup Environment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76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DC8830"/>
                </a:solidFill>
              </a:rPr>
              <a:t>https://</a:t>
            </a:r>
            <a:r>
              <a:rPr lang="en-US" b="1" dirty="0" err="1">
                <a:solidFill>
                  <a:srgbClr val="DC8830"/>
                </a:solidFill>
              </a:rPr>
              <a:t>github.com</a:t>
            </a:r>
            <a:r>
              <a:rPr lang="en-US" b="1" dirty="0">
                <a:solidFill>
                  <a:srgbClr val="DC8830"/>
                </a:solidFill>
              </a:rPr>
              <a:t>/Stream-Processing-with-Kafka-Streams/</a:t>
            </a:r>
            <a:r>
              <a:rPr lang="en-US" b="1" dirty="0" err="1">
                <a:solidFill>
                  <a:srgbClr val="DC8830"/>
                </a:solidFill>
              </a:rPr>
              <a:t>devoxxpl</a:t>
            </a:r>
            <a:endParaRPr lang="en-US" b="1" dirty="0">
              <a:solidFill>
                <a:srgbClr val="DC8830"/>
              </a:solidFill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EC37549-3E3B-A748-BBC7-C03EB104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46" y="2300233"/>
            <a:ext cx="4504765" cy="45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4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aggregations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C8830"/>
                </a:solidFill>
                <a:cs typeface="Calibri"/>
              </a:rPr>
              <a:t>Transforms </a:t>
            </a:r>
            <a:r>
              <a:rPr lang="en-US" err="1">
                <a:solidFill>
                  <a:srgbClr val="DC8830"/>
                </a:solidFill>
                <a:cs typeface="Calibri"/>
              </a:rPr>
              <a:t>groupedKStream</a:t>
            </a:r>
            <a:r>
              <a:rPr lang="en-US">
                <a:solidFill>
                  <a:srgbClr val="DC8830"/>
                </a:solidFill>
                <a:cs typeface="Calibri"/>
              </a:rPr>
              <a:t> to </a:t>
            </a:r>
            <a:r>
              <a:rPr lang="en-US" err="1">
                <a:solidFill>
                  <a:srgbClr val="DC8830"/>
                </a:solidFill>
                <a:cs typeface="Calibri"/>
              </a:rPr>
              <a:t>Ktable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Need Initializer: </a:t>
            </a:r>
            <a:r>
              <a:rPr lang="en-US" err="1">
                <a:solidFill>
                  <a:srgbClr val="DC8830"/>
                </a:solidFill>
                <a:cs typeface="Calibri"/>
              </a:rPr>
              <a:t>aggValue</a:t>
            </a:r>
            <a:r>
              <a:rPr lang="en-US">
                <a:solidFill>
                  <a:srgbClr val="DC8830"/>
                </a:solidFill>
                <a:cs typeface="Calibri"/>
              </a:rPr>
              <a:t> = 0</a:t>
            </a: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Operation: “adder”: </a:t>
            </a:r>
            <a:r>
              <a:rPr lang="en-US" err="1">
                <a:solidFill>
                  <a:srgbClr val="DC8830"/>
                </a:solidFill>
                <a:cs typeface="Calibri"/>
              </a:rPr>
              <a:t>aggValue</a:t>
            </a:r>
            <a:r>
              <a:rPr lang="en-US">
                <a:solidFill>
                  <a:srgbClr val="DC8830"/>
                </a:solidFill>
                <a:cs typeface="Calibri"/>
              </a:rPr>
              <a:t> + </a:t>
            </a:r>
            <a:r>
              <a:rPr lang="en-US" err="1">
                <a:solidFill>
                  <a:srgbClr val="DC8830"/>
                </a:solidFill>
                <a:cs typeface="Calibri"/>
              </a:rPr>
              <a:t>oldValue</a:t>
            </a:r>
            <a:endParaRPr lang="en-US">
              <a:solidFill>
                <a:srgbClr val="DC8830"/>
              </a:solidFill>
              <a:cs typeface="Calibri"/>
            </a:endParaRPr>
          </a:p>
          <a:p>
            <a:pPr lvl="1"/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011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Native streaming operations: stateful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err="1">
                <a:solidFill>
                  <a:srgbClr val="DC8830"/>
                </a:solidFill>
              </a:rPr>
              <a:t>groupByKey</a:t>
            </a:r>
            <a:r>
              <a:rPr lang="en-US">
                <a:solidFill>
                  <a:srgbClr val="DC8830"/>
                </a:solidFill>
              </a:rPr>
              <a:t> (still stateless)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count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aggregations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joining</a:t>
            </a:r>
          </a:p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windowing</a:t>
            </a:r>
          </a:p>
          <a:p>
            <a:pPr lvl="1"/>
            <a:endParaRPr lang="en-US">
              <a:solidFill>
                <a:srgbClr val="DC8830"/>
              </a:solidFill>
              <a:cs typeface="Calibri"/>
            </a:endParaRPr>
          </a:p>
          <a:p>
            <a:endParaRPr lang="en-US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792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6A3-0F81-4C22-BBCD-7ACE9804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Windows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AA91-AC10-4771-98E9-6C1693B3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C8830"/>
                </a:solidFill>
                <a:cs typeface="Calibri"/>
              </a:rPr>
              <a:t>Tumbling</a:t>
            </a: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Sliding</a:t>
            </a:r>
          </a:p>
          <a:p>
            <a:endParaRPr lang="en-US">
              <a:solidFill>
                <a:srgbClr val="DC8830"/>
              </a:solidFill>
              <a:cs typeface="Calibri"/>
            </a:endParaRPr>
          </a:p>
          <a:p>
            <a:r>
              <a:rPr lang="en-US">
                <a:solidFill>
                  <a:srgbClr val="DC8830"/>
                </a:solidFill>
                <a:cs typeface="Calibri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57530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A67C-26AD-44CE-9420-5F345EC5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Tumbling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AAAB18-DCCC-1E44-BEA7-BAA182E0F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32" y="1356967"/>
            <a:ext cx="10083336" cy="4921945"/>
          </a:xfrm>
        </p:spPr>
      </p:pic>
    </p:spTree>
    <p:extLst>
      <p:ext uri="{BB962C8B-B14F-4D97-AF65-F5344CB8AC3E}">
        <p14:creationId xmlns:p14="http://schemas.microsoft.com/office/powerpoint/2010/main" val="3964456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613D-CB91-40B1-A6DA-50178591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Sliding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D216ED-C6AD-2740-BE2A-BAA5EDC00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46" y="378460"/>
            <a:ext cx="6635308" cy="6205560"/>
          </a:xfrm>
        </p:spPr>
      </p:pic>
    </p:spTree>
    <p:extLst>
      <p:ext uri="{BB962C8B-B14F-4D97-AF65-F5344CB8AC3E}">
        <p14:creationId xmlns:p14="http://schemas.microsoft.com/office/powerpoint/2010/main" val="228295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7F082-C066-4F4F-AD46-C25AC8864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76" y="1356967"/>
            <a:ext cx="8812247" cy="5092037"/>
          </a:xfrm>
        </p:spPr>
      </p:pic>
    </p:spTree>
    <p:extLst>
      <p:ext uri="{BB962C8B-B14F-4D97-AF65-F5344CB8AC3E}">
        <p14:creationId xmlns:p14="http://schemas.microsoft.com/office/powerpoint/2010/main" val="2788272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9A9-51B9-4EF0-9B05-7FD49244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Limited by an inactivity gap</a:t>
            </a:r>
          </a:p>
          <a:p>
            <a:pPr>
              <a:buClr>
                <a:srgbClr val="DC8830"/>
              </a:buClr>
            </a:pPr>
            <a:endParaRPr lang="en-US" dirty="0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Be aware: the data you need to process might grow</a:t>
            </a:r>
          </a:p>
        </p:txBody>
      </p:sp>
    </p:spTree>
    <p:extLst>
      <p:ext uri="{BB962C8B-B14F-4D97-AF65-F5344CB8AC3E}">
        <p14:creationId xmlns:p14="http://schemas.microsoft.com/office/powerpoint/2010/main" val="364902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4: Windows &amp; </a:t>
            </a:r>
            <a:r>
              <a:rPr lang="en-US" dirty="0" err="1">
                <a:solidFill>
                  <a:srgbClr val="DC8830"/>
                </a:solidFill>
                <a:cs typeface="Calibri Light"/>
              </a:rPr>
              <a:t>Statefull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9AA776-C6D9-6043-A4AB-35C14BD0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 err="1">
                <a:solidFill>
                  <a:srgbClr val="DC8830"/>
                </a:solidFill>
                <a:cs typeface="Calibri"/>
              </a:rPr>
              <a:t>GroupByKey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Use of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SerDe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 (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StringSerde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 and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JsonSerde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95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8830"/>
                </a:solidFill>
                <a:cs typeface="Calibri Light"/>
              </a:rPr>
              <a:t>Lab 4: Windows</a:t>
            </a:r>
            <a:endParaRPr lang="en-US" dirty="0">
              <a:solidFill>
                <a:srgbClr val="DC883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9AA776-C6D9-6043-A4AB-35C14BD0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Methods used</a:t>
            </a: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windowedBy</a:t>
            </a:r>
            <a:endParaRPr lang="en-US" dirty="0">
              <a:solidFill>
                <a:srgbClr val="DC8830"/>
              </a:solidFill>
              <a:cs typeface="Calibri"/>
            </a:endParaRPr>
          </a:p>
          <a:p>
            <a:pPr lvl="1">
              <a:lnSpc>
                <a:spcPct val="15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.aggregate</a:t>
            </a:r>
          </a:p>
          <a:p>
            <a:pPr lvl="2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Use of aggregator class</a:t>
            </a:r>
          </a:p>
          <a:p>
            <a:pPr lvl="2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Materialized with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mapValues</a:t>
            </a:r>
            <a:r>
              <a:rPr lang="en-US" dirty="0">
                <a:solidFill>
                  <a:srgbClr val="DC8830"/>
                </a:solidFill>
                <a:cs typeface="Calibri"/>
              </a:rPr>
              <a:t>: convert records</a:t>
            </a:r>
          </a:p>
          <a:p>
            <a:pPr lvl="1">
              <a:lnSpc>
                <a:spcPct val="100000"/>
              </a:lnSpc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  <a:cs typeface="Calibri"/>
              </a:rPr>
              <a:t>.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toStream</a:t>
            </a:r>
            <a:r>
              <a:rPr lang="en-US" dirty="0">
                <a:solidFill>
                  <a:srgbClr val="DC8830"/>
                </a:solidFill>
                <a:cs typeface="Calibri"/>
              </a:rPr>
              <a:t>: Convert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KTable</a:t>
            </a:r>
            <a:r>
              <a:rPr lang="en-US" dirty="0">
                <a:solidFill>
                  <a:srgbClr val="DC8830"/>
                </a:solidFill>
                <a:cs typeface="Calibri"/>
              </a:rPr>
              <a:t> to </a:t>
            </a:r>
            <a:r>
              <a:rPr lang="en-US" dirty="0" err="1">
                <a:solidFill>
                  <a:srgbClr val="DC8830"/>
                </a:solidFill>
                <a:cs typeface="Calibri"/>
              </a:rPr>
              <a:t>KStream</a:t>
            </a:r>
            <a:endParaRPr lang="en-US" dirty="0">
              <a:solidFill>
                <a:srgbClr val="DC883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0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01C0C-BE60-A843-85BC-97233124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60" y="1243641"/>
            <a:ext cx="9139880" cy="51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latin typeface="+mj-lt"/>
                <a:cs typeface="Calibri Light"/>
              </a:rPr>
              <a:t>What</a:t>
            </a:r>
            <a:endParaRPr lang="en-US">
              <a:solidFill>
                <a:srgbClr val="DC8830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C2CEA9-FD58-5A47-B8BC-4F704100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sz="2000" b="1" dirty="0">
                <a:solidFill>
                  <a:srgbClr val="DC8830"/>
                </a:solidFill>
              </a:rPr>
              <a:t>https://</a:t>
            </a:r>
            <a:r>
              <a:rPr lang="en-US" sz="2000" b="1" dirty="0" err="1">
                <a:solidFill>
                  <a:srgbClr val="DC8830"/>
                </a:solidFill>
              </a:rPr>
              <a:t>github.com</a:t>
            </a:r>
            <a:r>
              <a:rPr lang="en-US" sz="2000" b="1" dirty="0">
                <a:solidFill>
                  <a:srgbClr val="DC8830"/>
                </a:solidFill>
              </a:rPr>
              <a:t>/Stream-Processing-with-Kafka-Streams/</a:t>
            </a:r>
            <a:r>
              <a:rPr lang="en-US" sz="2000" b="1" dirty="0" err="1">
                <a:solidFill>
                  <a:srgbClr val="DC8830"/>
                </a:solidFill>
              </a:rPr>
              <a:t>devoxxpl</a:t>
            </a:r>
            <a:endParaRPr lang="en-US" sz="2000" b="1" dirty="0">
              <a:solidFill>
                <a:srgbClr val="DC88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67C8-51E6-FD4B-9F8E-A2C55B00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1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F1D28-1929-F640-86B8-D265EBDE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75" y="1494023"/>
            <a:ext cx="7100866" cy="45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A214-2CA0-4EED-9CFF-02E0BFD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Session windows: Traffic Congestion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ABE3A-DE61-F445-8E0D-9495AF8E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Merge results of all lanes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If average speed &lt; 50km =&gt; slow traffic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To: slow-traffic-topic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@Input slow-traffic-topic =&gt; session window with gap of 5 minutes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Aggregate results: vehicle count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To: vehicles-involved-in-traffic-jam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Because the session window also has a start and end time</a:t>
            </a:r>
          </a:p>
          <a:p>
            <a:pPr>
              <a:buClr>
                <a:srgbClr val="DC8830"/>
              </a:buClr>
            </a:pPr>
            <a:r>
              <a:rPr lang="en-US" dirty="0">
                <a:solidFill>
                  <a:srgbClr val="DC8830"/>
                </a:solidFill>
              </a:rPr>
              <a:t>	=&gt; length of the traffic jam</a:t>
            </a:r>
          </a:p>
        </p:txBody>
      </p:sp>
    </p:spTree>
    <p:extLst>
      <p:ext uri="{BB962C8B-B14F-4D97-AF65-F5344CB8AC3E}">
        <p14:creationId xmlns:p14="http://schemas.microsoft.com/office/powerpoint/2010/main" val="1921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E5D0-AF57-8F43-B047-93385FC49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267158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</a:t>
            </a:r>
            <a:endParaRPr lang="en-US">
              <a:solidFill>
                <a:srgbClr val="DC883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5BF79-5E23-FB44-8C5C-2EF1C578C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3671" cy="389520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E02FB8-0A06-3243-825C-912D167869E1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Calibri Regular"/>
                <a:ea typeface="Calibri Regular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Calibri Regular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114300" indent="0">
              <a:buNone/>
            </a:pPr>
            <a:r>
              <a:rPr lang="en-US" sz="2000" b="1" dirty="0">
                <a:solidFill>
                  <a:srgbClr val="DC8830"/>
                </a:solidFill>
              </a:rPr>
              <a:t>https://</a:t>
            </a:r>
            <a:r>
              <a:rPr lang="en-US" sz="2000" b="1" dirty="0" err="1">
                <a:solidFill>
                  <a:srgbClr val="DC8830"/>
                </a:solidFill>
              </a:rPr>
              <a:t>github.com</a:t>
            </a:r>
            <a:r>
              <a:rPr lang="en-US" sz="2000" b="1" dirty="0">
                <a:solidFill>
                  <a:srgbClr val="DC8830"/>
                </a:solidFill>
              </a:rPr>
              <a:t>/Stream-Processing-with-Kafka-Streams/</a:t>
            </a:r>
            <a:r>
              <a:rPr lang="en-US" sz="2000" b="1" dirty="0" err="1">
                <a:solidFill>
                  <a:srgbClr val="DC8830"/>
                </a:solidFill>
              </a:rPr>
              <a:t>devoxxpl</a:t>
            </a:r>
            <a:endParaRPr lang="en-US" sz="2000" b="1" kern="0" dirty="0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6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What: Event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D7B62-CBF1-B144-BE42-DE212376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Data it owns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Data it needs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</a:rPr>
              <a:t>References data</a:t>
            </a:r>
          </a:p>
        </p:txBody>
      </p:sp>
    </p:spTree>
    <p:extLst>
      <p:ext uri="{BB962C8B-B14F-4D97-AF65-F5344CB8AC3E}">
        <p14:creationId xmlns:p14="http://schemas.microsoft.com/office/powerpoint/2010/main" val="364243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What: Streaming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Reacts on events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Continuously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6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DD1-D21A-4E09-BCF6-178C018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C8830"/>
                </a:solidFill>
                <a:cs typeface="Calibri Light"/>
              </a:rPr>
              <a:t>Why</a:t>
            </a:r>
            <a:endParaRPr lang="en-US">
              <a:solidFill>
                <a:srgbClr val="DC883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BB08-73D6-4C02-9FE2-9A77DC871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Much shorter feedback loop</a:t>
            </a:r>
          </a:p>
          <a:p>
            <a:pPr marL="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More resource efficient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Stream processing feels more natural</a:t>
            </a:r>
          </a:p>
          <a:p>
            <a:pPr marL="114300" indent="0">
              <a:buClr>
                <a:srgbClr val="DC8830"/>
              </a:buClr>
              <a:buNone/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r>
              <a:rPr lang="en-US">
                <a:solidFill>
                  <a:srgbClr val="DC8830"/>
                </a:solidFill>
                <a:cs typeface="Calibri"/>
              </a:rPr>
              <a:t>Decentralize and decouple infrastructure</a:t>
            </a: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  <a:cs typeface="Calibri"/>
            </a:endParaRPr>
          </a:p>
          <a:p>
            <a:pPr>
              <a:buClr>
                <a:srgbClr val="DC8830"/>
              </a:buClr>
            </a:pPr>
            <a:endParaRPr lang="en-US">
              <a:solidFill>
                <a:srgbClr val="DC8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39978"/>
      </p:ext>
    </p:extLst>
  </p:cSld>
  <p:clrMapOvr>
    <a:masterClrMapping/>
  </p:clrMapOvr>
</p:sld>
</file>

<file path=ppt/theme/theme1.xml><?xml version="1.0" encoding="utf-8"?>
<a:theme xmlns:a="http://schemas.openxmlformats.org/drawingml/2006/main" name="OrdinaTheme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dinaThemed" id="{2690EDE5-6FC6-2247-9923-5669A44FB07A}" vid="{4E2608BF-71BD-A841-AF1A-4D6C5453E53E}"/>
    </a:ext>
  </a:extLst>
</a:theme>
</file>

<file path=ppt/theme/theme2.xml><?xml version="1.0" encoding="utf-8"?>
<a:theme xmlns:a="http://schemas.openxmlformats.org/drawingml/2006/main" name="C. Aangepast ontwerp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. Ordina Nieuw 4-2016 Office-thema">
  <a:themeElements>
    <a:clrScheme name="ORDINA 1">
      <a:dk1>
        <a:srgbClr val="000000"/>
      </a:dk1>
      <a:lt1>
        <a:srgbClr val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. Tussen pagina">
  <a:themeElements>
    <a:clrScheme name="ORDINA 1">
      <a:dk1>
        <a:srgbClr val="000000"/>
      </a:dk1>
      <a:lt1>
        <a:srgbClr val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OrdinaThemed</Template>
  <TotalTime>21724</TotalTime>
  <Words>1679</Words>
  <Application>Microsoft Macintosh PowerPoint</Application>
  <PresentationFormat>Widescreen</PresentationFormat>
  <Paragraphs>244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Regular</vt:lpstr>
      <vt:lpstr>Noto Sans Symbols</vt:lpstr>
      <vt:lpstr>OrdinaThemed</vt:lpstr>
      <vt:lpstr>C. Aangepast ontwerp</vt:lpstr>
      <vt:lpstr>A. Ordina Nieuw 4-2016 Office-thema</vt:lpstr>
      <vt:lpstr>B. Tussen pagina</vt:lpstr>
      <vt:lpstr>PowerPoint Presentation</vt:lpstr>
      <vt:lpstr>Brought to you by</vt:lpstr>
      <vt:lpstr>Who are we</vt:lpstr>
      <vt:lpstr>Setup Environment</vt:lpstr>
      <vt:lpstr>What</vt:lpstr>
      <vt:lpstr>What</vt:lpstr>
      <vt:lpstr>What: Event</vt:lpstr>
      <vt:lpstr>What: Streaming</vt:lpstr>
      <vt:lpstr>Why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</vt:lpstr>
      <vt:lpstr>The Data: Some Lessons</vt:lpstr>
      <vt:lpstr>How</vt:lpstr>
      <vt:lpstr>How</vt:lpstr>
      <vt:lpstr>Lab 1: Send events to Kafka</vt:lpstr>
      <vt:lpstr>Lab 1: Send events to Kafka</vt:lpstr>
      <vt:lpstr>Lab 1: Send events to Kafka</vt:lpstr>
      <vt:lpstr>Lab 2: Intake of data from Kafka</vt:lpstr>
      <vt:lpstr>Native streaming: KStream</vt:lpstr>
      <vt:lpstr>Native streaming: KTable</vt:lpstr>
      <vt:lpstr>Native streaming operations: toStream</vt:lpstr>
      <vt:lpstr>Native streaming operations: Stateless</vt:lpstr>
      <vt:lpstr>Native streaming operations: filter</vt:lpstr>
      <vt:lpstr>Native streaming operations: map</vt:lpstr>
      <vt:lpstr>Native streaming operations: flatMap</vt:lpstr>
      <vt:lpstr>Native streaming operations: peek</vt:lpstr>
      <vt:lpstr>Native streaming operations: forEach</vt:lpstr>
      <vt:lpstr>Native streaming operations: Stateless</vt:lpstr>
      <vt:lpstr>Lab 3: Stateless</vt:lpstr>
      <vt:lpstr>Native streaming operations: stateful</vt:lpstr>
      <vt:lpstr>Native streaming operations: count</vt:lpstr>
      <vt:lpstr>Native streaming operations: joining</vt:lpstr>
      <vt:lpstr>Native streaming operations: groupByKey</vt:lpstr>
      <vt:lpstr>Native streaming operations: aggregations</vt:lpstr>
      <vt:lpstr>Native streaming operations: stateful</vt:lpstr>
      <vt:lpstr>Windows</vt:lpstr>
      <vt:lpstr>Tumbling</vt:lpstr>
      <vt:lpstr>Sliding</vt:lpstr>
      <vt:lpstr>Session windows</vt:lpstr>
      <vt:lpstr>Session windows</vt:lpstr>
      <vt:lpstr>Lab 4: Windows &amp; Statefull</vt:lpstr>
      <vt:lpstr>Lab 4: Windows</vt:lpstr>
      <vt:lpstr>Session windows: Traffic Congestion</vt:lpstr>
      <vt:lpstr>Session windows: Traffic Congestion</vt:lpstr>
      <vt:lpstr>Session windows: Traffic Congestion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Van den Bulck, Tom</cp:lastModifiedBy>
  <cp:revision>14</cp:revision>
  <cp:lastPrinted>2019-03-21T10:30:52Z</cp:lastPrinted>
  <dcterms:created xsi:type="dcterms:W3CDTF">2013-07-15T20:26:40Z</dcterms:created>
  <dcterms:modified xsi:type="dcterms:W3CDTF">2021-08-27T08:25:41Z</dcterms:modified>
</cp:coreProperties>
</file>